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95" r:id="rId1"/>
  </p:sldMasterIdLst>
  <p:notesMasterIdLst>
    <p:notesMasterId r:id="rId23"/>
  </p:notesMasterIdLst>
  <p:handoutMasterIdLst>
    <p:handoutMasterId r:id="rId24"/>
  </p:handoutMasterIdLst>
  <p:sldIdLst>
    <p:sldId id="272" r:id="rId2"/>
    <p:sldId id="259" r:id="rId3"/>
    <p:sldId id="274" r:id="rId4"/>
    <p:sldId id="265" r:id="rId5"/>
    <p:sldId id="273" r:id="rId6"/>
    <p:sldId id="278" r:id="rId7"/>
    <p:sldId id="263" r:id="rId8"/>
    <p:sldId id="277" r:id="rId9"/>
    <p:sldId id="264" r:id="rId10"/>
    <p:sldId id="261" r:id="rId11"/>
    <p:sldId id="268" r:id="rId12"/>
    <p:sldId id="270" r:id="rId13"/>
    <p:sldId id="284" r:id="rId14"/>
    <p:sldId id="280" r:id="rId15"/>
    <p:sldId id="283" r:id="rId16"/>
    <p:sldId id="285" r:id="rId17"/>
    <p:sldId id="286" r:id="rId18"/>
    <p:sldId id="287" r:id="rId19"/>
    <p:sldId id="288" r:id="rId20"/>
    <p:sldId id="289" r:id="rId21"/>
    <p:sldId id="271" r:id="rId22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2B43CCA-5BC2-43CC-8DD3-4F3A1BFD333F}" v="3327" dt="2019-03-26T07:18:18.48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r>
              <a:rPr lang="en-US" smtClean="0"/>
              <a:t>Nasarawa State 2020 Citizens' Budget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FC089A8-77BE-418B-92A2-B21C738B0790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r>
              <a:rPr lang="en-US" smtClean="0"/>
              <a:t>Nasarawa State 2020 Citizens' Budget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7BAF64F-A799-4673-A6D7-A6DC3131A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935056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r>
              <a:rPr lang="en-US" smtClean="0"/>
              <a:t>Nasarawa State 2020 Citizens' Budget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328FED9-0B41-4298-85B0-4DA979FC0514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r>
              <a:rPr lang="en-US" smtClean="0"/>
              <a:t>Nasarawa State 2020 Citizens' Budget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E7532BF-19D9-4D32-9BC3-22B8F70247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877182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7532BF-19D9-4D32-9BC3-22B8F70247FB}" type="slidenum">
              <a:rPr lang="en-US" smtClean="0"/>
              <a:t>1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Nasarawa State 2020 Citizens' Budget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Nasarawa State 2020 Citizens' Budget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886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Nasarawa State 2020 Citizens' Budget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7532BF-19D9-4D32-9BC3-22B8F70247FB}" type="slidenum">
              <a:rPr lang="en-US" smtClean="0"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Nasarawa State 2020 Citizens' Budget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454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BEC75-9BD4-485B-BDD3-25534F47CE7C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r>
              <a:rPr lang="en-US" smtClean="0"/>
              <a:t>Home of Solid Minerals            2020 Citizen's Budget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19638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06FA-66D0-405A-97C0-33623D5E4948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 of Solid Minerals            2020 Citizen's Budget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EE83-401C-46D1-A33F-812BE15BF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386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C445-965D-4B4F-BAE4-068F708001AA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 of Solid Minerals            2020 Citizen's Budget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EE83-401C-46D1-A33F-812BE15BF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729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7ECC6-8BF7-4B5B-8C73-C6E419457DF8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 of Solid Minerals            2020 Citizen's Budget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EE83-401C-46D1-A33F-812BE15BF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2473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7D857-D2C2-4E6D-8048-80D68FB9A683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 of Solid Minerals            2020 Citizen's Budget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EE83-401C-46D1-A33F-812BE15BF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3541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21AEC-2F88-4E01-A7BF-78BB53B81368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 of Solid Minerals            2020 Citizen's Budget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EE83-401C-46D1-A33F-812BE15BF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8204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8AF37-DC2F-4EF2-B879-C884D00AB0AE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 of Solid Minerals            2020 Citizen's Budget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EE83-401C-46D1-A33F-812BE15BF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3537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A8A6-9A2E-4FA8-BEA9-47F1AF4EB35D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 of Solid Minerals            2020 Citizen's Budget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EE83-401C-46D1-A33F-812BE15BF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8163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D7AAB-829F-4812-B330-FF7BF213323F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 of Solid Minerals            2020 Citizen's Budget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EE83-401C-46D1-A33F-812BE15BF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78183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CACBA-3CD6-4C66-8157-D16D033A4AD2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 of Solid Minerals            2020 Citizen's Budget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3701EE83-401C-46D1-A33F-812BE15BF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357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C9E97-92AE-4A47-A0C2-5BE13028D4DF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 of Solid Minerals            2020 Citizen's Budget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EE83-401C-46D1-A33F-812BE15BF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95479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2AF6C-7840-4BC0-937D-D22505822494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 of Solid Minerals            2020 Citizen's Budget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EE83-401C-46D1-A33F-812BE15BF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169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925A-085B-4C0B-86CD-3AD0236233A0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 of Solid Minerals            2020 Citizen's Budget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EE83-401C-46D1-A33F-812BE15BF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409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5ADB3-CF1F-48FF-BA9C-A206ADF32FB7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 of Solid Minerals            2020 Citizen's Budget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EE83-401C-46D1-A33F-812BE15BF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24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5242-4580-4B65-81E7-2EA09056521A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 of Solid Minerals            2020 Citizen's Budget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EE83-401C-46D1-A33F-812BE15BF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651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093FE-EF4E-4055-AE3A-23B285959422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 of Solid Minerals            2020 Citizen's Budget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EE83-401C-46D1-A33F-812BE15BF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952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42995-3132-49C9-85DE-727C0B562986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 of Solid Minerals            2020 Citizen's Budget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EE83-401C-46D1-A33F-812BE15BF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640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8169789-BAD2-4319-BDD6-60F456C0533A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 smtClean="0"/>
              <a:t>Home of Solid Minerals            2020 Citizen's Budget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701EE83-401C-46D1-A33F-812BE15BF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58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  <p:sldLayoutId id="2147483907" r:id="rId12"/>
    <p:sldLayoutId id="2147483908" r:id="rId13"/>
    <p:sldLayoutId id="2147483909" r:id="rId14"/>
    <p:sldLayoutId id="2147483910" r:id="rId15"/>
    <p:sldLayoutId id="2147483911" r:id="rId16"/>
    <p:sldLayoutId id="2147483912" r:id="rId1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mailto:ministryoffinance@nasarawastate.gov.ng" TargetMode="Externa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NASARAWA </a:t>
            </a:r>
            <a:r>
              <a:rPr lang="en-US" dirty="0" smtClean="0">
                <a:solidFill>
                  <a:schemeClr val="bg1"/>
                </a:solidFill>
              </a:rPr>
              <a:t>STATE GOVE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RNMENT OF </a:t>
            </a:r>
            <a:r>
              <a:rPr lang="en-US" dirty="0" smtClean="0">
                <a:solidFill>
                  <a:schemeClr val="bg1"/>
                </a:solidFill>
              </a:rPr>
              <a:t>NIGERIA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311" y="2667000"/>
            <a:ext cx="5114018" cy="3009900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en-US" sz="10900" b="1" dirty="0"/>
              <a:t>Citizens’ Budget </a:t>
            </a:r>
            <a:endParaRPr lang="en-US" sz="9800" b="1" dirty="0" smtClean="0"/>
          </a:p>
          <a:p>
            <a:pPr marL="0" indent="0" algn="ctr">
              <a:buNone/>
            </a:pPr>
            <a:r>
              <a:rPr lang="en-US" sz="9800" b="1" dirty="0" smtClean="0"/>
              <a:t>2020</a:t>
            </a:r>
          </a:p>
          <a:p>
            <a:pPr marL="0" indent="0" algn="ctr">
              <a:buNone/>
            </a:pPr>
            <a:r>
              <a:rPr lang="en-US" sz="4800" b="1" dirty="0" smtClean="0"/>
              <a:t> </a:t>
            </a:r>
          </a:p>
          <a:p>
            <a:pPr marL="0" indent="0" algn="ctr">
              <a:buNone/>
            </a:pPr>
            <a:r>
              <a:rPr lang="en-US" sz="3400" dirty="0">
                <a:solidFill>
                  <a:srgbClr val="00B050"/>
                </a:solidFill>
              </a:rPr>
              <a:t>“BUDGET OF  </a:t>
            </a:r>
            <a:r>
              <a:rPr lang="en-US" sz="3400" dirty="0" smtClean="0">
                <a:solidFill>
                  <a:srgbClr val="00B050"/>
                </a:solidFill>
              </a:rPr>
              <a:t>INCLUSIVE DEVELOPMENT”</a:t>
            </a:r>
            <a:endParaRPr lang="en-US" sz="8400" dirty="0">
              <a:solidFill>
                <a:srgbClr val="00B050"/>
              </a:solidFill>
              <a:latin typeface="Bauhaus 93" panose="04030905020B02020C02" pitchFamily="82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 of Solid Minerals            2020 Citizen's Budget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EE83-401C-46D1-A33F-812BE15BF8E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1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12">
            <a:extLst>
              <a:ext uri="{FF2B5EF4-FFF2-40B4-BE49-F238E27FC236}">
                <a16:creationId xmlns="" xmlns:a16="http://schemas.microsoft.com/office/drawing/2014/main" id="{419501C6-F015-4273-AF88-E0F6C853899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14">
            <a:extLst>
              <a:ext uri="{FF2B5EF4-FFF2-40B4-BE49-F238E27FC236}">
                <a16:creationId xmlns="" xmlns:a16="http://schemas.microsoft.com/office/drawing/2014/main" id="{CA677DB7-5829-45BD-9754-5EC484CC425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" y="1"/>
            <a:ext cx="465429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C72FFA6C-FDBA-462E-8495-BAF4E367B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938" y="3788086"/>
            <a:ext cx="4017432" cy="2357387"/>
          </a:xfrm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 dirty="0"/>
              <a:t>General </a:t>
            </a:r>
            <a:r>
              <a:rPr lang="en-US" dirty="0" smtClean="0"/>
              <a:t>Fiscal Framework</a:t>
            </a:r>
            <a:endParaRPr lang="en-US" dirty="0"/>
          </a:p>
        </p:txBody>
      </p:sp>
      <p:sp>
        <p:nvSpPr>
          <p:cNvPr id="41" name="Rectangle 40">
            <a:extLst>
              <a:ext uri="{FF2B5EF4-FFF2-40B4-BE49-F238E27FC236}">
                <a16:creationId xmlns="" xmlns:a16="http://schemas.microsoft.com/office/drawing/2014/main" id="{8E8DD508-F497-470F-8CB6-D1BE12FE68B2}"/>
              </a:ext>
            </a:extLst>
          </p:cNvPr>
          <p:cNvSpPr/>
          <p:nvPr/>
        </p:nvSpPr>
        <p:spPr>
          <a:xfrm>
            <a:off x="289938" y="308994"/>
            <a:ext cx="4017432" cy="3170099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+mj-lt"/>
                <a:ea typeface="Overlock"/>
                <a:cs typeface="Adobe Devanagari" panose="02040503050201020203" pitchFamily="18" charset="0"/>
              </a:rPr>
              <a:t>In </a:t>
            </a:r>
            <a:r>
              <a:rPr lang="en-US" sz="2000" b="1" dirty="0" smtClean="0">
                <a:solidFill>
                  <a:schemeClr val="bg1"/>
                </a:solidFill>
                <a:latin typeface="+mj-lt"/>
                <a:ea typeface="Overlock"/>
                <a:cs typeface="Adobe Devanagari" panose="02040503050201020203" pitchFamily="18" charset="0"/>
              </a:rPr>
              <a:t>2020, Nasarawa State planned to spend </a:t>
            </a:r>
            <a:r>
              <a:rPr lang="en-US" sz="2000" b="1" dirty="0">
                <a:solidFill>
                  <a:schemeClr val="bg1"/>
                </a:solidFill>
                <a:latin typeface="+mj-lt"/>
                <a:ea typeface="Overlock"/>
                <a:cs typeface="Adobe Devanagari" panose="02040503050201020203" pitchFamily="18" charset="0"/>
              </a:rPr>
              <a:t>NGN </a:t>
            </a:r>
            <a:r>
              <a:rPr lang="en-US" sz="2000" b="1" dirty="0" smtClean="0">
                <a:solidFill>
                  <a:schemeClr val="bg1"/>
                </a:solidFill>
                <a:latin typeface="+mj-lt"/>
                <a:ea typeface="Overlock"/>
                <a:cs typeface="Adobe Devanagari" panose="02040503050201020203" pitchFamily="18" charset="0"/>
              </a:rPr>
              <a:t>108.44 </a:t>
            </a:r>
            <a:r>
              <a:rPr lang="en-US" sz="2000" b="1" dirty="0">
                <a:solidFill>
                  <a:schemeClr val="bg1"/>
                </a:solidFill>
                <a:latin typeface="+mj-lt"/>
                <a:ea typeface="Overlock"/>
                <a:cs typeface="Adobe Devanagari" panose="02040503050201020203" pitchFamily="18" charset="0"/>
              </a:rPr>
              <a:t>billion.</a:t>
            </a:r>
          </a:p>
          <a:p>
            <a:pPr algn="ctr"/>
            <a:endParaRPr lang="en-US" sz="2000" b="1" dirty="0">
              <a:solidFill>
                <a:schemeClr val="bg1"/>
              </a:solidFill>
              <a:latin typeface="+mj-lt"/>
              <a:cs typeface="Adobe Devanagari" panose="02040503050201020203" pitchFamily="18" charset="0"/>
            </a:endParaRPr>
          </a:p>
          <a:p>
            <a:pPr algn="ctr"/>
            <a:r>
              <a:rPr lang="en-US" sz="2000" b="1" dirty="0">
                <a:solidFill>
                  <a:schemeClr val="bg1"/>
                </a:solidFill>
                <a:latin typeface="+mj-lt"/>
                <a:cs typeface="Adobe Devanagari" panose="02040503050201020203" pitchFamily="18" charset="0"/>
              </a:rPr>
              <a:t>Of this, NGN </a:t>
            </a:r>
            <a:r>
              <a:rPr lang="en-US" sz="2000" b="1" dirty="0" smtClean="0">
                <a:solidFill>
                  <a:schemeClr val="bg1"/>
                </a:solidFill>
                <a:latin typeface="+mj-lt"/>
                <a:cs typeface="Adobe Devanagari" panose="02040503050201020203" pitchFamily="18" charset="0"/>
              </a:rPr>
              <a:t>100.4 </a:t>
            </a:r>
            <a:r>
              <a:rPr lang="en-US" sz="2000" b="1" dirty="0">
                <a:solidFill>
                  <a:schemeClr val="bg1"/>
                </a:solidFill>
                <a:latin typeface="+mj-lt"/>
                <a:cs typeface="Adobe Devanagari" panose="02040503050201020203" pitchFamily="18" charset="0"/>
              </a:rPr>
              <a:t>billion will be sourced from revenue and grants, which results in NGN </a:t>
            </a:r>
            <a:r>
              <a:rPr lang="en-US" sz="2000" b="1" dirty="0" smtClean="0">
                <a:solidFill>
                  <a:schemeClr val="bg1"/>
                </a:solidFill>
                <a:latin typeface="+mj-lt"/>
                <a:cs typeface="Adobe Devanagari" panose="02040503050201020203" pitchFamily="18" charset="0"/>
              </a:rPr>
              <a:t>8.2 billion </a:t>
            </a:r>
            <a:r>
              <a:rPr lang="en-US" sz="2000" b="1" dirty="0">
                <a:solidFill>
                  <a:schemeClr val="bg1"/>
                </a:solidFill>
                <a:latin typeface="+mj-lt"/>
                <a:cs typeface="Adobe Devanagari" panose="02040503050201020203" pitchFamily="18" charset="0"/>
              </a:rPr>
              <a:t>budget deficit.</a:t>
            </a:r>
          </a:p>
          <a:p>
            <a:pPr algn="ctr"/>
            <a:endParaRPr lang="en-US" sz="2000" b="1" dirty="0">
              <a:solidFill>
                <a:schemeClr val="bg1"/>
              </a:solidFill>
              <a:latin typeface="+mj-lt"/>
              <a:cs typeface="Adobe Devanagari" panose="02040503050201020203" pitchFamily="18" charset="0"/>
            </a:endParaRPr>
          </a:p>
          <a:p>
            <a:pPr algn="ctr"/>
            <a:r>
              <a:rPr lang="en-US" sz="2000" b="1" dirty="0">
                <a:solidFill>
                  <a:schemeClr val="bg1"/>
                </a:solidFill>
                <a:latin typeface="+mj-lt"/>
                <a:cs typeface="Adobe Devanagari" panose="02040503050201020203" pitchFamily="18" charset="0"/>
              </a:rPr>
              <a:t>The deficit will be resolved by NGN </a:t>
            </a:r>
            <a:r>
              <a:rPr lang="en-US" sz="2000" b="1" dirty="0" smtClean="0">
                <a:solidFill>
                  <a:schemeClr val="bg1"/>
                </a:solidFill>
                <a:latin typeface="+mj-lt"/>
                <a:cs typeface="Adobe Devanagari" panose="02040503050201020203" pitchFamily="18" charset="0"/>
              </a:rPr>
              <a:t>8.2 </a:t>
            </a:r>
            <a:r>
              <a:rPr lang="en-US" sz="2000" b="1" dirty="0">
                <a:solidFill>
                  <a:schemeClr val="bg1"/>
                </a:solidFill>
                <a:latin typeface="+mj-lt"/>
                <a:cs typeface="Adobe Devanagari" panose="02040503050201020203" pitchFamily="18" charset="0"/>
              </a:rPr>
              <a:t>billion of total </a:t>
            </a:r>
            <a:r>
              <a:rPr lang="en-US" sz="2000" b="1" dirty="0" smtClean="0">
                <a:solidFill>
                  <a:schemeClr val="bg1"/>
                </a:solidFill>
                <a:latin typeface="+mj-lt"/>
                <a:cs typeface="Adobe Devanagari" panose="02040503050201020203" pitchFamily="18" charset="0"/>
              </a:rPr>
              <a:t>financing.</a:t>
            </a:r>
            <a:endParaRPr lang="en-US" sz="2000" b="1" dirty="0">
              <a:solidFill>
                <a:schemeClr val="bg1"/>
              </a:solidFill>
              <a:latin typeface="+mj-lt"/>
              <a:cs typeface="Adobe Devanagari" panose="02040503050201020203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0970" y="234639"/>
            <a:ext cx="7211054" cy="6153281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 of Solid Minerals            2020 Citizen's Budget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EE83-401C-46D1-A33F-812BE15BF8E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324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FE9379A-5DD3-435B-B856-27D0C5B55BF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0315977" cy="749300"/>
          </a:xfrm>
        </p:spPr>
        <p:txBody>
          <a:bodyPr/>
          <a:lstStyle/>
          <a:p>
            <a:r>
              <a:rPr lang="en-US" dirty="0" smtClean="0"/>
              <a:t>Allocations by Sub-Sectors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5165" y="749300"/>
            <a:ext cx="9504609" cy="5690137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 of Solid Minerals            2020 Citizen's Budget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EE83-401C-46D1-A33F-812BE15BF8E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99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19BC14A-B571-4A74-96CF-7CF7D001E00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59343"/>
            <a:ext cx="6993228" cy="664905"/>
          </a:xfrm>
        </p:spPr>
        <p:txBody>
          <a:bodyPr>
            <a:normAutofit fontScale="90000"/>
          </a:bodyPr>
          <a:lstStyle/>
          <a:p>
            <a:r>
              <a:rPr lang="en-US" dirty="0"/>
              <a:t>Top capital projects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17534328-ED6F-4927-BFD1-C5919BA040A6}"/>
              </a:ext>
            </a:extLst>
          </p:cNvPr>
          <p:cNvSpPr/>
          <p:nvPr/>
        </p:nvSpPr>
        <p:spPr>
          <a:xfrm>
            <a:off x="7250806" y="159343"/>
            <a:ext cx="4636394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dirty="0" smtClean="0">
                <a:latin typeface="+mj-lt"/>
                <a:ea typeface="Overlock"/>
                <a:cs typeface="Overlock"/>
              </a:rPr>
              <a:t>Highest-value </a:t>
            </a:r>
            <a:r>
              <a:rPr lang="en-US" sz="2000" dirty="0">
                <a:latin typeface="+mj-lt"/>
                <a:ea typeface="Overlock"/>
                <a:cs typeface="Overlock"/>
              </a:rPr>
              <a:t>capital projects for </a:t>
            </a:r>
            <a:r>
              <a:rPr lang="en-US" sz="2000" dirty="0" smtClean="0">
                <a:latin typeface="+mj-lt"/>
                <a:ea typeface="Overlock"/>
                <a:cs typeface="Overlock"/>
              </a:rPr>
              <a:t>2020. </a:t>
            </a:r>
            <a:r>
              <a:rPr lang="en-US" sz="2000" dirty="0">
                <a:latin typeface="+mj-lt"/>
                <a:ea typeface="Overlock"/>
                <a:cs typeface="Overlock"/>
              </a:rPr>
              <a:t>Their total comprises </a:t>
            </a:r>
            <a:r>
              <a:rPr lang="en-US" sz="2000" dirty="0" smtClean="0">
                <a:latin typeface="+mj-lt"/>
                <a:ea typeface="Overlock"/>
                <a:cs typeface="Overlock"/>
              </a:rPr>
              <a:t>17.6% </a:t>
            </a:r>
            <a:r>
              <a:rPr lang="en-US" sz="2000" dirty="0">
                <a:latin typeface="+mj-lt"/>
                <a:ea typeface="Overlock"/>
                <a:cs typeface="Overlock"/>
              </a:rPr>
              <a:t>of the total budget for the year.</a:t>
            </a:r>
            <a:endParaRPr lang="en-US" sz="2000" dirty="0"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2673" y="1300767"/>
            <a:ext cx="9373613" cy="5243554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 of Solid Minerals            2020 Citizen's Budget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EE83-401C-46D1-A33F-812BE15BF8E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3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0"/>
            <a:ext cx="10018713" cy="46363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KEY ALLOCATIONS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5495" y="592428"/>
            <a:ext cx="8178211" cy="617239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436720" y="6652592"/>
            <a:ext cx="2993820" cy="241024"/>
          </a:xfrm>
        </p:spPr>
        <p:txBody>
          <a:bodyPr/>
          <a:lstStyle/>
          <a:p>
            <a:r>
              <a:rPr lang="en-US" dirty="0" smtClean="0"/>
              <a:t>Home of Solid Minerals            2020 Citizen's Budget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EE83-401C-46D1-A33F-812BE15BF8E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18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68350" y="0"/>
            <a:ext cx="28219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Breakdown of grants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2860" y="461666"/>
            <a:ext cx="9349641" cy="6158076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2713946" y="6619742"/>
            <a:ext cx="7084177" cy="365125"/>
          </a:xfrm>
        </p:spPr>
        <p:txBody>
          <a:bodyPr/>
          <a:lstStyle/>
          <a:p>
            <a:r>
              <a:rPr lang="en-US" dirty="0" smtClean="0"/>
              <a:t>Home of Solid Minerals            2020 Citizen's Budget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EE83-401C-46D1-A33F-812BE15BF8E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622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62101" y="458594"/>
            <a:ext cx="105791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Budget</a:t>
            </a:r>
            <a:r>
              <a:rPr lang="en-US" sz="1200" dirty="0" smtClean="0"/>
              <a:t>:</a:t>
            </a:r>
            <a:r>
              <a:rPr lang="en-US" sz="1200" dirty="0"/>
              <a:t>	-	A budget is a document that contains details about how the government plans to spend our communal wealth – the 				</a:t>
            </a:r>
            <a:r>
              <a:rPr lang="en-US" sz="1200" dirty="0" smtClean="0"/>
              <a:t>			taxpayers</a:t>
            </a:r>
            <a:r>
              <a:rPr lang="en-US" sz="1200" dirty="0"/>
              <a:t>’ money</a:t>
            </a:r>
          </a:p>
        </p:txBody>
      </p:sp>
      <p:sp>
        <p:nvSpPr>
          <p:cNvPr id="3" name="Rectangle 2"/>
          <p:cNvSpPr/>
          <p:nvPr/>
        </p:nvSpPr>
        <p:spPr>
          <a:xfrm>
            <a:off x="1562101" y="1237148"/>
            <a:ext cx="105409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Grants</a:t>
            </a:r>
            <a:r>
              <a:rPr lang="en-US" sz="1200" dirty="0"/>
              <a:t>: </a:t>
            </a:r>
            <a:r>
              <a:rPr lang="en-US" sz="1200" dirty="0" smtClean="0"/>
              <a:t>	-	A </a:t>
            </a:r>
            <a:r>
              <a:rPr lang="en-US" sz="1200" dirty="0"/>
              <a:t>grant is one of the government’s source of funds for funding ideas and projects to provide public services, stimulate the economy, and benefit </a:t>
            </a:r>
            <a:r>
              <a:rPr lang="en-US" sz="1200" dirty="0" smtClean="0"/>
              <a:t>			the </a:t>
            </a:r>
            <a:r>
              <a:rPr lang="en-US" sz="1200" dirty="0"/>
              <a:t>general public. Grants could be either from foreign or domestic and is normally provided for a specific project and set of expenditures. </a:t>
            </a:r>
            <a:r>
              <a:rPr lang="en-US" sz="1200" dirty="0" smtClean="0"/>
              <a:t>				Grants </a:t>
            </a:r>
            <a:r>
              <a:rPr lang="en-US" sz="1200" dirty="0"/>
              <a:t>are not borrowing/loans so do not need to be paid back after it has been used for the intended project and set of expenditures.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1562101" y="1868033"/>
            <a:ext cx="105409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Loans</a:t>
            </a:r>
            <a:r>
              <a:rPr lang="en-US" sz="1200" dirty="0" smtClean="0"/>
              <a:t>:		-	Loans are </a:t>
            </a:r>
            <a:r>
              <a:rPr lang="en-US" sz="1200" dirty="0"/>
              <a:t>source of funds for the government to finance the </a:t>
            </a:r>
            <a:r>
              <a:rPr lang="en-US" sz="1200" dirty="0" smtClean="0"/>
              <a:t>budget. </a:t>
            </a:r>
            <a:r>
              <a:rPr lang="en-US" sz="1200" dirty="0"/>
              <a:t>Government borrows to finance its annual budget generally when </a:t>
            </a:r>
            <a:r>
              <a:rPr lang="en-US" sz="1200" dirty="0" smtClean="0"/>
              <a:t>				revenues </a:t>
            </a:r>
            <a:r>
              <a:rPr lang="en-US" sz="1200" dirty="0"/>
              <a:t>and grants are not enough to fund all the expenditures in the budget. Loans could be domestic and or foreign sources. Loans can be </a:t>
            </a:r>
            <a:r>
              <a:rPr lang="en-US" sz="1200" dirty="0" smtClean="0"/>
              <a:t>			for </a:t>
            </a:r>
            <a:r>
              <a:rPr lang="en-US" sz="1200" dirty="0"/>
              <a:t>a specific project or set of expenditures or could be used to finance the general budget expenditures</a:t>
            </a:r>
          </a:p>
        </p:txBody>
      </p:sp>
      <p:sp>
        <p:nvSpPr>
          <p:cNvPr id="5" name="Rectangle 4"/>
          <p:cNvSpPr/>
          <p:nvPr/>
        </p:nvSpPr>
        <p:spPr>
          <a:xfrm>
            <a:off x="1562101" y="2498551"/>
            <a:ext cx="104870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Revenue</a:t>
            </a:r>
            <a:r>
              <a:rPr lang="en-US" sz="1200" dirty="0" smtClean="0"/>
              <a:t>: 	-	Revenue </a:t>
            </a:r>
            <a:r>
              <a:rPr lang="en-US" sz="1200" dirty="0"/>
              <a:t>is all the amount of money the government believes it will collect during the year from recurring taxes, levies and fees</a:t>
            </a:r>
            <a:r>
              <a:rPr lang="en-US" sz="1200" dirty="0" smtClean="0"/>
              <a:t>; </a:t>
            </a:r>
            <a:r>
              <a:rPr lang="en-US" sz="1200" dirty="0"/>
              <a:t>this refers to </a:t>
            </a:r>
            <a:r>
              <a:rPr lang="en-US" sz="1200" dirty="0" smtClean="0"/>
              <a:t>			money </a:t>
            </a:r>
            <a:r>
              <a:rPr lang="en-US" sz="1200" dirty="0"/>
              <a:t>collected on behalf of citizens</a:t>
            </a:r>
          </a:p>
        </p:txBody>
      </p:sp>
      <p:sp>
        <p:nvSpPr>
          <p:cNvPr id="6" name="Rectangle 5"/>
          <p:cNvSpPr/>
          <p:nvPr/>
        </p:nvSpPr>
        <p:spPr>
          <a:xfrm>
            <a:off x="1562101" y="2941838"/>
            <a:ext cx="104870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Expenditure</a:t>
            </a:r>
            <a:r>
              <a:rPr lang="en-US" sz="1200" dirty="0"/>
              <a:t>: </a:t>
            </a:r>
            <a:r>
              <a:rPr lang="en-US" sz="1200" dirty="0" smtClean="0"/>
              <a:t>	-	This </a:t>
            </a:r>
            <a:r>
              <a:rPr lang="en-US" sz="1200" dirty="0"/>
              <a:t>is how the government plans to spend, on behalf of the citizens, according to the resources it manages. Government expenditure has two </a:t>
            </a:r>
            <a:r>
              <a:rPr lang="en-US" sz="1200" dirty="0" smtClean="0"/>
              <a:t>			main </a:t>
            </a:r>
            <a:r>
              <a:rPr lang="en-US" sz="1200" dirty="0"/>
              <a:t>categories: </a:t>
            </a:r>
            <a:r>
              <a:rPr lang="en-US" sz="1200" b="1" i="1" dirty="0"/>
              <a:t>Recurrent</a:t>
            </a:r>
            <a:r>
              <a:rPr lang="en-US" sz="1200" dirty="0"/>
              <a:t> and </a:t>
            </a:r>
            <a:r>
              <a:rPr lang="en-US" sz="1200" b="1" i="1" dirty="0"/>
              <a:t>Capital Expenditure</a:t>
            </a:r>
          </a:p>
        </p:txBody>
      </p:sp>
      <p:sp>
        <p:nvSpPr>
          <p:cNvPr id="7" name="Rectangle 6"/>
          <p:cNvSpPr/>
          <p:nvPr/>
        </p:nvSpPr>
        <p:spPr>
          <a:xfrm>
            <a:off x="1562101" y="3411339"/>
            <a:ext cx="105791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Recurrent Expenditure</a:t>
            </a:r>
            <a:r>
              <a:rPr lang="en-US" sz="1200" dirty="0"/>
              <a:t>: Refers to recurring payments: wages and salaries for civil servants; overhead costs (electricity bills, purchase of diesel); consolidated revenue </a:t>
            </a:r>
            <a:r>
              <a:rPr lang="en-US" sz="1200" dirty="0" smtClean="0"/>
              <a:t>			account </a:t>
            </a:r>
            <a:r>
              <a:rPr lang="en-US" sz="1200" dirty="0"/>
              <a:t>charges; transfers (to local government, for example); interest payments on existing loans; and other </a:t>
            </a:r>
            <a:r>
              <a:rPr lang="en-US" sz="1200" dirty="0" smtClean="0"/>
              <a:t>subsidies.</a:t>
            </a:r>
            <a:endParaRPr lang="en-US" sz="1200" dirty="0"/>
          </a:p>
        </p:txBody>
      </p:sp>
      <p:sp>
        <p:nvSpPr>
          <p:cNvPr id="8" name="Rectangle 7"/>
          <p:cNvSpPr/>
          <p:nvPr/>
        </p:nvSpPr>
        <p:spPr>
          <a:xfrm>
            <a:off x="1562101" y="3879744"/>
            <a:ext cx="89790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Personnel Cost</a:t>
            </a:r>
            <a:r>
              <a:rPr lang="en-US" sz="1200" dirty="0" smtClean="0"/>
              <a:t>:-	This  </a:t>
            </a:r>
            <a:r>
              <a:rPr lang="en-US" sz="1200" dirty="0"/>
              <a:t>include salaries, </a:t>
            </a:r>
            <a:r>
              <a:rPr lang="en-US" sz="1200" dirty="0" smtClean="0"/>
              <a:t>allowances </a:t>
            </a:r>
            <a:r>
              <a:rPr lang="en-US" sz="1200" dirty="0"/>
              <a:t>and other benefits that Government pays to its workers </a:t>
            </a:r>
            <a:r>
              <a:rPr lang="en-US" sz="1200" dirty="0" smtClean="0"/>
              <a:t>(Civil /Public servants</a:t>
            </a:r>
            <a:r>
              <a:rPr lang="en-US" sz="1200" dirty="0"/>
              <a:t>)</a:t>
            </a:r>
          </a:p>
        </p:txBody>
      </p:sp>
      <p:sp>
        <p:nvSpPr>
          <p:cNvPr id="9" name="Rectangle 8"/>
          <p:cNvSpPr/>
          <p:nvPr/>
        </p:nvSpPr>
        <p:spPr>
          <a:xfrm>
            <a:off x="1562101" y="4168116"/>
            <a:ext cx="105409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Overhead Cost</a:t>
            </a:r>
            <a:r>
              <a:rPr lang="en-US" sz="1200" dirty="0" smtClean="0"/>
              <a:t>:-	These </a:t>
            </a:r>
            <a:r>
              <a:rPr lang="en-US" sz="1200" dirty="0"/>
              <a:t>are any regular expenses which are not paid directly to a civil servant or other government workers, including amounts billed directly to </a:t>
            </a:r>
            <a:r>
              <a:rPr lang="en-US" sz="1200" dirty="0" smtClean="0"/>
              <a:t>			customers</a:t>
            </a:r>
            <a:r>
              <a:rPr lang="en-US" sz="1200" dirty="0"/>
              <a:t>. Overheads must be paid for regularly. Examples are electricity bills, water bills, the </a:t>
            </a:r>
            <a:r>
              <a:rPr lang="en-US" sz="1200" dirty="0" smtClean="0"/>
              <a:t>buying of </a:t>
            </a:r>
            <a:r>
              <a:rPr lang="en-US" sz="1200" dirty="0"/>
              <a:t>diesel for generators, or the money </a:t>
            </a:r>
            <a:r>
              <a:rPr lang="en-US" sz="1200" dirty="0" smtClean="0"/>
              <a:t>			spent </a:t>
            </a:r>
            <a:r>
              <a:rPr lang="en-US" sz="1200" dirty="0"/>
              <a:t>on travelling during work, by civil servants.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62101" y="4842213"/>
            <a:ext cx="105409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Capital Expenditure</a:t>
            </a:r>
            <a:r>
              <a:rPr lang="en-US" sz="1200" dirty="0"/>
              <a:t>: </a:t>
            </a:r>
            <a:r>
              <a:rPr lang="en-US" sz="1200" dirty="0" smtClean="0"/>
              <a:t>	Capital </a:t>
            </a:r>
            <a:r>
              <a:rPr lang="en-US" sz="1200" dirty="0"/>
              <a:t>Expenditure is money spent by government to acquire or build fixed capital assets, land or intangible assets.  Capital Expenditure is how </a:t>
            </a:r>
            <a:r>
              <a:rPr lang="en-US" sz="1200" dirty="0" smtClean="0"/>
              <a:t>			much </a:t>
            </a:r>
            <a:r>
              <a:rPr lang="en-US" sz="1200" dirty="0"/>
              <a:t>is used for projects like the building of schools, hospitals, roads, or buying security equipment. Capital Expenditure is sometimes called </a:t>
            </a:r>
            <a:r>
              <a:rPr lang="en-US" sz="1200" dirty="0" smtClean="0"/>
              <a:t>			"</a:t>
            </a:r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Capex</a:t>
            </a:r>
            <a:r>
              <a:rPr lang="en-US" sz="1200" dirty="0"/>
              <a:t>."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562102" y="5521520"/>
            <a:ext cx="105409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Budget </a:t>
            </a:r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Deficit </a:t>
            </a:r>
            <a:r>
              <a:rPr lang="en-US" sz="1200" dirty="0"/>
              <a:t>- </a:t>
            </a:r>
            <a:r>
              <a:rPr lang="en-US" sz="1200" dirty="0" smtClean="0"/>
              <a:t>	This </a:t>
            </a:r>
            <a:r>
              <a:rPr lang="en-US" sz="1200" dirty="0"/>
              <a:t>is generally the difference between what the government </a:t>
            </a:r>
            <a:r>
              <a:rPr lang="en-US" sz="1200" dirty="0" smtClean="0"/>
              <a:t>intends </a:t>
            </a:r>
            <a:r>
              <a:rPr lang="en-US" sz="1200" dirty="0"/>
              <a:t>to spend on expenditures and the revenue generation capacity. A deficit </a:t>
            </a:r>
            <a:r>
              <a:rPr lang="en-US" sz="1200" dirty="0" smtClean="0"/>
              <a:t>			occurs </a:t>
            </a:r>
            <a:r>
              <a:rPr lang="en-US" sz="1200" dirty="0"/>
              <a:t>when the expenditure figure is higher than the revenue and grants figure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562101" y="5995457"/>
            <a:ext cx="105409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Budget Financing </a:t>
            </a:r>
            <a:r>
              <a:rPr lang="en-US" sz="1200" dirty="0"/>
              <a:t>- </a:t>
            </a:r>
            <a:r>
              <a:rPr lang="en-US" sz="1200" dirty="0" smtClean="0"/>
              <a:t>	This </a:t>
            </a:r>
            <a:r>
              <a:rPr lang="en-US" sz="1200" dirty="0"/>
              <a:t>is the summation of all the financing the government intends to raise through borrowing/loans (domestic and foreign), sales of </a:t>
            </a:r>
            <a:r>
              <a:rPr lang="en-US" sz="1200" dirty="0" smtClean="0"/>
              <a:t>					government </a:t>
            </a:r>
            <a:r>
              <a:rPr lang="en-US" sz="1200" dirty="0"/>
              <a:t>assets or other deficit financing items. </a:t>
            </a:r>
            <a:endParaRPr lang="en-US" sz="1200" dirty="0" smtClean="0"/>
          </a:p>
          <a:p>
            <a:endParaRPr lang="en-US" sz="1200" dirty="0"/>
          </a:p>
          <a:p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MDAs</a:t>
            </a:r>
            <a:r>
              <a:rPr lang="en-US" sz="1200" dirty="0" smtClean="0"/>
              <a:t>		-	Ministries, Departments and Agencies of Government</a:t>
            </a:r>
            <a:endParaRPr lang="en-US" sz="1200" dirty="0"/>
          </a:p>
        </p:txBody>
      </p:sp>
      <p:sp>
        <p:nvSpPr>
          <p:cNvPr id="13" name="Title 1">
            <a:extLst>
              <a:ext uri="{FF2B5EF4-FFF2-40B4-BE49-F238E27FC236}">
                <a16:creationId xmlns="" xmlns:a16="http://schemas.microsoft.com/office/drawing/2014/main" id="{4FFE32FD-4C18-433F-AFB8-4DDA28524B17}"/>
              </a:ext>
            </a:extLst>
          </p:cNvPr>
          <p:cNvSpPr txBox="1">
            <a:spLocks/>
          </p:cNvSpPr>
          <p:nvPr/>
        </p:nvSpPr>
        <p:spPr>
          <a:xfrm>
            <a:off x="2425700" y="-24490"/>
            <a:ext cx="8229600" cy="569912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lIns="182880" tIns="182880" rIns="182880" bIns="18288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000" cap="all" spc="200" dirty="0" smtClean="0">
                <a:solidFill>
                  <a:schemeClr val="accent5">
                    <a:lumMod val="75000"/>
                  </a:schemeClr>
                </a:solidFill>
              </a:rPr>
              <a:t>Glossary of terms/ Acronyms</a:t>
            </a:r>
            <a:endParaRPr lang="en-US" sz="2000" cap="all" spc="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562099" y="850035"/>
            <a:ext cx="104870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Citizens’ 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Budget</a:t>
            </a:r>
            <a:r>
              <a:rPr lang="en-US" sz="1200" dirty="0" smtClean="0"/>
              <a:t>-	This </a:t>
            </a:r>
            <a:r>
              <a:rPr lang="en-US" sz="1200" dirty="0"/>
              <a:t>is a simpler, less technical version of a government’s budget specifically designed to present key information that is understandable by the </a:t>
            </a:r>
            <a:r>
              <a:rPr lang="en-US" sz="1200" dirty="0" smtClean="0"/>
              <a:t>			general </a:t>
            </a:r>
            <a:r>
              <a:rPr lang="en-US" sz="1200" dirty="0"/>
              <a:t>public</a:t>
            </a: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>
          <a:xfrm>
            <a:off x="9076111" y="6572750"/>
            <a:ext cx="3261664" cy="464154"/>
          </a:xfrm>
        </p:spPr>
        <p:txBody>
          <a:bodyPr/>
          <a:lstStyle/>
          <a:p>
            <a:r>
              <a:rPr lang="en-US" dirty="0" smtClean="0"/>
              <a:t>Home of Solid Minerals            2020 Citizen's Budget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EE83-401C-46D1-A33F-812BE15BF8E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85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84311" y="103032"/>
            <a:ext cx="10018713" cy="283334"/>
          </a:xfrm>
        </p:spPr>
        <p:txBody>
          <a:bodyPr>
            <a:noAutofit/>
          </a:bodyPr>
          <a:lstStyle/>
          <a:p>
            <a:r>
              <a:rPr lang="en-US" sz="1200" dirty="0" smtClean="0"/>
              <a:t>Appendix A</a:t>
            </a:r>
            <a:br>
              <a:rPr lang="en-US" sz="1200" dirty="0" smtClean="0"/>
            </a:br>
            <a:r>
              <a:rPr lang="en-US" sz="1200" dirty="0" smtClean="0"/>
              <a:t>Loans &amp; Borrowing to Finance Deficit</a:t>
            </a:r>
            <a:endParaRPr lang="en-US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3193" y="721218"/>
            <a:ext cx="9362941" cy="5679582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2778341" y="6553089"/>
            <a:ext cx="7084177" cy="365125"/>
          </a:xfrm>
        </p:spPr>
        <p:txBody>
          <a:bodyPr/>
          <a:lstStyle/>
          <a:p>
            <a:r>
              <a:rPr lang="en-US" dirty="0" smtClean="0"/>
              <a:t>Home of Solid Minerals            2020 Citizen's Budget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EE83-401C-46D1-A33F-812BE15BF8E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01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128790"/>
            <a:ext cx="10018713" cy="283334"/>
          </a:xfrm>
        </p:spPr>
        <p:txBody>
          <a:bodyPr>
            <a:noAutofit/>
          </a:bodyPr>
          <a:lstStyle/>
          <a:p>
            <a:r>
              <a:rPr lang="en-US" sz="1100" dirty="0"/>
              <a:t>Appendix </a:t>
            </a:r>
            <a:r>
              <a:rPr lang="en-US" sz="1100" dirty="0" smtClean="0"/>
              <a:t>B</a:t>
            </a:r>
            <a:r>
              <a:rPr lang="en-US" sz="1100" dirty="0"/>
              <a:t/>
            </a:r>
            <a:br>
              <a:rPr lang="en-US" sz="1100" dirty="0"/>
            </a:br>
            <a:r>
              <a:rPr lang="en-US" sz="1100" dirty="0" smtClean="0"/>
              <a:t>Revenue Sources</a:t>
            </a:r>
            <a:endParaRPr lang="en-US" sz="11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4310" y="875763"/>
            <a:ext cx="10248343" cy="5125791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52584" y="6503384"/>
            <a:ext cx="7084177" cy="365125"/>
          </a:xfrm>
        </p:spPr>
        <p:txBody>
          <a:bodyPr/>
          <a:lstStyle/>
          <a:p>
            <a:r>
              <a:rPr lang="en-US" dirty="0" smtClean="0"/>
              <a:t>Home of Solid Minerals            2020 Citizen's Budget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EE83-401C-46D1-A33F-812BE15BF8E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91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5675" y="119130"/>
            <a:ext cx="10018713" cy="370267"/>
          </a:xfrm>
        </p:spPr>
        <p:txBody>
          <a:bodyPr>
            <a:normAutofit fontScale="90000"/>
          </a:bodyPr>
          <a:lstStyle/>
          <a:p>
            <a:r>
              <a:rPr lang="en-US" sz="1200" dirty="0"/>
              <a:t>Appendix C</a:t>
            </a:r>
            <a:br>
              <a:rPr lang="en-US" sz="1200" dirty="0"/>
            </a:br>
            <a:r>
              <a:rPr lang="en-US" sz="1200" dirty="0" smtClean="0"/>
              <a:t>Summary of Expenditure</a:t>
            </a:r>
            <a:endParaRPr lang="en-US" sz="1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6979" y="914401"/>
            <a:ext cx="10119789" cy="541937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32591" y="6589091"/>
            <a:ext cx="7084177" cy="365125"/>
          </a:xfrm>
        </p:spPr>
        <p:txBody>
          <a:bodyPr/>
          <a:lstStyle/>
          <a:p>
            <a:r>
              <a:rPr lang="en-US" dirty="0" smtClean="0"/>
              <a:t>Home of Solid Minerals            2020 Citizen's Budget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EE83-401C-46D1-A33F-812BE15BF8E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60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9010" y="54735"/>
            <a:ext cx="10018713" cy="331631"/>
          </a:xfrm>
        </p:spPr>
        <p:txBody>
          <a:bodyPr>
            <a:normAutofit fontScale="90000"/>
          </a:bodyPr>
          <a:lstStyle/>
          <a:p>
            <a:r>
              <a:rPr lang="en-US" sz="1200" dirty="0"/>
              <a:t>Appendix </a:t>
            </a:r>
            <a:r>
              <a:rPr lang="en-US" sz="1200" dirty="0" smtClean="0"/>
              <a:t>D</a:t>
            </a:r>
            <a:r>
              <a:rPr lang="en-US" sz="1200" dirty="0"/>
              <a:t/>
            </a:r>
            <a:br>
              <a:rPr lang="en-US" sz="1200" dirty="0"/>
            </a:br>
            <a:r>
              <a:rPr lang="en-US" sz="1200" dirty="0" err="1" smtClean="0"/>
              <a:t>Sectoral</a:t>
            </a:r>
            <a:r>
              <a:rPr lang="en-US" sz="1200" dirty="0" smtClean="0"/>
              <a:t> Allocations</a:t>
            </a:r>
            <a:endParaRPr lang="en-US" sz="1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9010" y="618186"/>
            <a:ext cx="10373140" cy="6189821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649911" y="6540123"/>
            <a:ext cx="3542089" cy="317877"/>
          </a:xfrm>
        </p:spPr>
        <p:txBody>
          <a:bodyPr/>
          <a:lstStyle/>
          <a:p>
            <a:r>
              <a:rPr lang="en-US" dirty="0" smtClean="0"/>
              <a:t>Home of Solid Minerals            2020 Citizen's Budget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EE83-401C-46D1-A33F-812BE15BF8E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77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="" xmlns:a16="http://schemas.microsoft.com/office/drawing/2014/main" id="{BAC87F6E-526A-49B5-995D-42DB656594C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977894" y="1443035"/>
            <a:ext cx="3971932" cy="3971930"/>
          </a:xfrm>
          <a:prstGeom prst="ellipse">
            <a:avLst/>
          </a:prstGeom>
          <a:solidFill>
            <a:srgbClr val="FFFFFF"/>
          </a:solidFill>
          <a:ln w="317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E92631FE-E718-453D-B1EE-C8317B6F9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1344" y="1586484"/>
            <a:ext cx="3685032" cy="3685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z="3000" kern="1200" cap="all" spc="200" baseline="0" dirty="0" smtClean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2020 budget SIZE</a:t>
            </a:r>
            <a:endParaRPr lang="en-US" sz="3000" kern="1200" cap="all" spc="200" baseline="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17ED258F-2EB8-4DF6-94CB-BC6C9402ED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59550" y="1444752"/>
            <a:ext cx="4919311" cy="396849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400" b="1" dirty="0">
                <a:latin typeface="Arial Black" panose="020B0A04020102020204" pitchFamily="34" charset="0"/>
              </a:rPr>
              <a:t> </a:t>
            </a:r>
            <a:r>
              <a:rPr lang="en-US" sz="24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NASARAWA STATE GOVERNMENT APPROVED</a:t>
            </a:r>
            <a:r>
              <a:rPr lang="en-US" sz="2400" b="1" dirty="0" smtClean="0">
                <a:latin typeface="Arial Black" panose="020B0A04020102020204" pitchFamily="34" charset="0"/>
              </a:rPr>
              <a:t> </a:t>
            </a:r>
          </a:p>
          <a:p>
            <a:r>
              <a:rPr lang="en-US" sz="3600" b="1" strike="dblStrike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N</a:t>
            </a:r>
            <a:r>
              <a:rPr lang="en-US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108,444,805,614</a:t>
            </a:r>
            <a:r>
              <a:rPr lang="en-US" sz="3600" b="1" dirty="0" smtClean="0">
                <a:latin typeface="Arial Black" panose="020B0A04020102020204" pitchFamily="34" charset="0"/>
              </a:rPr>
              <a:t> </a:t>
            </a:r>
            <a:r>
              <a:rPr lang="en-US" sz="32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for FY 2020</a:t>
            </a:r>
            <a:r>
              <a:rPr lang="en-US" sz="3600" b="1" dirty="0" smtClean="0">
                <a:latin typeface="Arial Black" panose="020B0A04020102020204" pitchFamily="34" charset="0"/>
              </a:rPr>
              <a:t> </a:t>
            </a:r>
            <a:endParaRPr lang="en-US" sz="3600" dirty="0">
              <a:solidFill>
                <a:srgbClr val="404040"/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5E5436DB-4E8B-43A5-AE55-1C527B62E20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618743" y="797433"/>
            <a:ext cx="5934456" cy="5263134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 of Solid Minerals            2020 Citizen's Budget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EE83-401C-46D1-A33F-812BE15BF8E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71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8857" y="67614"/>
            <a:ext cx="10018713" cy="267237"/>
          </a:xfrm>
        </p:spPr>
        <p:txBody>
          <a:bodyPr>
            <a:noAutofit/>
          </a:bodyPr>
          <a:lstStyle/>
          <a:p>
            <a:r>
              <a:rPr lang="en-US" sz="1200" dirty="0"/>
              <a:t>Appendix </a:t>
            </a:r>
            <a:r>
              <a:rPr lang="en-US" sz="1200" dirty="0" smtClean="0"/>
              <a:t>E</a:t>
            </a:r>
            <a:r>
              <a:rPr lang="en-US" sz="1200" dirty="0"/>
              <a:t/>
            </a:r>
            <a:br>
              <a:rPr lang="en-US" sz="1200" dirty="0"/>
            </a:br>
            <a:r>
              <a:rPr lang="en-US" sz="1200" dirty="0" smtClean="0"/>
              <a:t>Top Capital Projects</a:t>
            </a:r>
            <a:endParaRPr lang="en-US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1527" y="511936"/>
            <a:ext cx="10071279" cy="633640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280717" y="6483216"/>
            <a:ext cx="3911283" cy="365125"/>
          </a:xfrm>
        </p:spPr>
        <p:txBody>
          <a:bodyPr/>
          <a:lstStyle/>
          <a:p>
            <a:r>
              <a:rPr lang="en-US" dirty="0" smtClean="0"/>
              <a:t>Home of Solid Minerals            2020 Citizen's Budget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EE83-401C-46D1-A33F-812BE15BF8E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54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FFE32FD-4C18-433F-AFB8-4DDA28524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873" y="1586484"/>
            <a:ext cx="3685032" cy="368503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z="3000" kern="1200" cap="all" spc="200" baseline="0" dirty="0" smtClean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For I</a:t>
            </a:r>
            <a:r>
              <a:rPr lang="en-US" sz="3000" dirty="0" smtClean="0">
                <a:solidFill>
                  <a:srgbClr val="FFFFFF"/>
                </a:solidFill>
              </a:rPr>
              <a:t>NQUIRY </a:t>
            </a:r>
            <a:r>
              <a:rPr lang="en-US" sz="3000" kern="1200" cap="all" spc="200" baseline="0" dirty="0" smtClean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contact</a:t>
            </a:r>
            <a:endParaRPr lang="en-US" sz="3000" kern="1200" cap="all" spc="200" baseline="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368669AD-ABED-4420-BF97-E3D210E426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70490" y="824248"/>
            <a:ext cx="6465195" cy="534473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</a:rPr>
              <a:t>Budget Department</a:t>
            </a:r>
          </a:p>
          <a:p>
            <a:pPr algn="l"/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</a:rPr>
              <a:t>Nasarawa State 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</a:rPr>
              <a:t>Ministry of Finance, Budget &amp; Planning</a:t>
            </a:r>
          </a:p>
          <a:p>
            <a:pPr algn="l"/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</a:rPr>
              <a:t>P.M.B 047, </a:t>
            </a:r>
            <a:r>
              <a:rPr lang="en-US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</a:rPr>
              <a:t>Lafia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</a:rPr>
              <a:t>, Nasarawa – Nigeria</a:t>
            </a:r>
          </a:p>
          <a:p>
            <a:pPr algn="l"/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</a:rPr>
              <a:t>email: 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  <a:hlinkClick r:id="rId2"/>
              </a:rPr>
              <a:t>ministryoffinance@nasarawastate.gov.ng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</a:rPr>
              <a:t> </a:t>
            </a:r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  <a:latin typeface="Comic Sans MS" panose="030F0702030302020204" pitchFamily="66" charset="0"/>
            </a:endParaRPr>
          </a:p>
          <a:p>
            <a:pPr algn="l"/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</a:rPr>
              <a:t>Tel: +234(0)811 470 8070</a:t>
            </a:r>
          </a:p>
          <a:p>
            <a:pPr algn="l"/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</a:rPr>
              <a:t>Web: nasarawastategovernment.gov.ng </a:t>
            </a:r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 of Solid Minerals            2020 Citizen's Budget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EE83-401C-46D1-A33F-812BE15BF8E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87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0" name="Rectangle 39">
            <a:extLst>
              <a:ext uri="{FF2B5EF4-FFF2-40B4-BE49-F238E27FC236}">
                <a16:creationId xmlns="" xmlns:a16="http://schemas.microsoft.com/office/drawing/2014/main" id="{1660E788-AFA9-4A1B-9991-6AA74632A15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867D4867-5BA7-4462-B2F6-A23F4A622A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01E4550C-AC26-4922-B4E9-86019A0FB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654296" cy="1728044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txBody>
          <a:bodyPr vert="horz" wrap="square" lIns="274320" tIns="182880" rIns="274320" bIns="182880" rtlCol="0" anchorCtr="1">
            <a:noAutofit/>
          </a:bodyPr>
          <a:lstStyle/>
          <a:p>
            <a:r>
              <a:rPr lang="en-US" sz="2800" dirty="0"/>
              <a:t>Where will the money come from?</a:t>
            </a:r>
          </a:p>
        </p:txBody>
      </p:sp>
      <p:sp>
        <p:nvSpPr>
          <p:cNvPr id="35" name="Content Placeholder 28">
            <a:extLst>
              <a:ext uri="{FF2B5EF4-FFF2-40B4-BE49-F238E27FC236}">
                <a16:creationId xmlns="" xmlns:a16="http://schemas.microsoft.com/office/drawing/2014/main" id="{B828FC59-5192-437F-A08D-D412FFA65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79601"/>
            <a:ext cx="4654296" cy="4584700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1600" dirty="0" smtClean="0"/>
              <a:t>The State Government intents to source its revenue from the following sources: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600" dirty="0" smtClean="0"/>
              <a:t>Internally </a:t>
            </a:r>
            <a:r>
              <a:rPr lang="en-US" sz="1600" dirty="0"/>
              <a:t>Generated </a:t>
            </a:r>
            <a:r>
              <a:rPr lang="en-US" sz="1600" dirty="0" smtClean="0"/>
              <a:t>Revenue-	 N28,260,991,359 </a:t>
            </a:r>
            <a:endParaRPr lang="en-US" sz="1600" dirty="0"/>
          </a:p>
          <a:p>
            <a:pPr marL="0" indent="0">
              <a:lnSpc>
                <a:spcPct val="90000"/>
              </a:lnSpc>
              <a:buNone/>
            </a:pPr>
            <a:r>
              <a:rPr lang="en-US" sz="1600" dirty="0"/>
              <a:t>Statutory Allocation	 </a:t>
            </a:r>
            <a:r>
              <a:rPr lang="en-US" sz="1600" dirty="0" smtClean="0"/>
              <a:t>	-	N44,000,000,000 </a:t>
            </a:r>
            <a:endParaRPr lang="en-US" sz="1600" dirty="0"/>
          </a:p>
          <a:p>
            <a:pPr marL="0" indent="0">
              <a:lnSpc>
                <a:spcPct val="90000"/>
              </a:lnSpc>
              <a:buNone/>
            </a:pPr>
            <a:r>
              <a:rPr lang="en-US" sz="1600" dirty="0"/>
              <a:t>Value Added Tax	</a:t>
            </a:r>
            <a:r>
              <a:rPr lang="en-US" sz="1600" dirty="0" smtClean="0"/>
              <a:t>	-	N12,500,000,000 </a:t>
            </a:r>
            <a:endParaRPr lang="en-US" sz="1600" dirty="0"/>
          </a:p>
          <a:p>
            <a:pPr marL="0" indent="0">
              <a:lnSpc>
                <a:spcPct val="90000"/>
              </a:lnSpc>
              <a:buNone/>
            </a:pPr>
            <a:r>
              <a:rPr lang="en-US" sz="1600" dirty="0"/>
              <a:t>Other Statutory Revenue </a:t>
            </a:r>
            <a:endParaRPr lang="en-US" sz="1600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en-US" sz="1600" dirty="0" smtClean="0"/>
              <a:t>(</a:t>
            </a:r>
            <a:r>
              <a:rPr lang="en-US" sz="1600" dirty="0"/>
              <a:t>Exchange Gain &amp; </a:t>
            </a:r>
            <a:endParaRPr lang="en-US" sz="1600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en-US" sz="1600" dirty="0" smtClean="0"/>
              <a:t>Special </a:t>
            </a:r>
            <a:r>
              <a:rPr lang="en-US" sz="1600" dirty="0"/>
              <a:t>Allocation)	</a:t>
            </a:r>
            <a:r>
              <a:rPr lang="en-US" sz="1600" dirty="0" smtClean="0"/>
              <a:t>	-	N3,950,000,000 </a:t>
            </a:r>
            <a:endParaRPr lang="en-US" sz="1600" dirty="0"/>
          </a:p>
          <a:p>
            <a:pPr marL="0" indent="0">
              <a:lnSpc>
                <a:spcPct val="90000"/>
              </a:lnSpc>
              <a:buNone/>
            </a:pPr>
            <a:r>
              <a:rPr lang="en-US" sz="1600" dirty="0"/>
              <a:t>Domestic Grants	 </a:t>
            </a:r>
            <a:r>
              <a:rPr lang="en-US" sz="1600" dirty="0" smtClean="0"/>
              <a:t>	-	N8,137,814,254 </a:t>
            </a:r>
            <a:endParaRPr lang="en-US" sz="1600" dirty="0"/>
          </a:p>
          <a:p>
            <a:pPr marL="0" indent="0">
              <a:lnSpc>
                <a:spcPct val="90000"/>
              </a:lnSpc>
              <a:buNone/>
            </a:pPr>
            <a:r>
              <a:rPr lang="en-US" sz="1600" dirty="0"/>
              <a:t>Foreign Grants	 </a:t>
            </a:r>
            <a:r>
              <a:rPr lang="en-US" sz="1600" dirty="0" smtClean="0"/>
              <a:t>		-	N2,320,000,000 </a:t>
            </a:r>
            <a:endParaRPr lang="en-US" sz="1600" dirty="0"/>
          </a:p>
          <a:p>
            <a:pPr marL="0" indent="0">
              <a:lnSpc>
                <a:spcPct val="90000"/>
              </a:lnSpc>
              <a:buNone/>
            </a:pPr>
            <a:r>
              <a:rPr lang="en-US" sz="1600" dirty="0"/>
              <a:t>Opening Balance	 </a:t>
            </a:r>
            <a:r>
              <a:rPr lang="en-US" sz="1600" dirty="0" smtClean="0"/>
              <a:t>	-	N1,076,000,000 </a:t>
            </a:r>
            <a:endParaRPr lang="en-US" sz="1600" dirty="0"/>
          </a:p>
          <a:p>
            <a:pPr marL="0" indent="0">
              <a:lnSpc>
                <a:spcPct val="90000"/>
              </a:lnSpc>
              <a:buNone/>
            </a:pPr>
            <a:r>
              <a:rPr lang="en-US" sz="1600" dirty="0"/>
              <a:t>Domestic Loans	 </a:t>
            </a:r>
            <a:r>
              <a:rPr lang="en-US" sz="1600" dirty="0" smtClean="0"/>
              <a:t>		-	N5,000,000,000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600" dirty="0" smtClean="0"/>
              <a:t>External Loans			-	N3,200,000,000</a:t>
            </a:r>
            <a:endParaRPr lang="en-US" sz="1600" dirty="0"/>
          </a:p>
          <a:p>
            <a:pPr marL="0" indent="0">
              <a:lnSpc>
                <a:spcPct val="90000"/>
              </a:lnSpc>
              <a:buNone/>
            </a:pP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2456" y="978826"/>
            <a:ext cx="7024271" cy="5485475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72279" y="6464301"/>
            <a:ext cx="7084177" cy="151557"/>
          </a:xfrm>
        </p:spPr>
        <p:txBody>
          <a:bodyPr/>
          <a:lstStyle/>
          <a:p>
            <a:r>
              <a:rPr lang="en-US" dirty="0" smtClean="0"/>
              <a:t>Home of Solid Minerals            2020 Citizen's Budget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EE83-401C-46D1-A33F-812BE15BF8E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47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="" xmlns:a16="http://schemas.microsoft.com/office/drawing/2014/main" id="{1660E788-AFA9-4A1B-9991-6AA74632A15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867D4867-5BA7-4462-B2F6-A23F4A622A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00645AF-803C-4D19-8EDE-3335353984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643467"/>
            <a:ext cx="3363974" cy="1728044"/>
          </a:xfrm>
          <a:noFill/>
          <a:ln>
            <a:solidFill>
              <a:schemeClr val="bg1"/>
            </a:solidFill>
          </a:ln>
        </p:spPr>
        <p:txBody>
          <a:bodyPr wrap="square">
            <a:normAutofit fontScale="90000"/>
          </a:bodyPr>
          <a:lstStyle/>
          <a:p>
            <a:r>
              <a:rPr lang="en-US" dirty="0"/>
              <a:t>Where will the money come from?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0F25653-5110-4B82-AA7C-1DD1EA18BE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8" y="2638044"/>
            <a:ext cx="3363974" cy="341562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800" dirty="0"/>
              <a:t>Majority of revenue will come from statutory allocation </a:t>
            </a:r>
            <a:r>
              <a:rPr lang="en-US" sz="2800" dirty="0" smtClean="0"/>
              <a:t>(NGN44 </a:t>
            </a:r>
            <a:r>
              <a:rPr lang="en-US" sz="2800" dirty="0"/>
              <a:t>billion</a:t>
            </a:r>
            <a:r>
              <a:rPr lang="en-US" sz="2800" dirty="0" smtClean="0"/>
              <a:t>), </a:t>
            </a:r>
            <a:r>
              <a:rPr lang="en-US" sz="2800" dirty="0"/>
              <a:t>IGR </a:t>
            </a:r>
            <a:r>
              <a:rPr lang="en-US" sz="2800" dirty="0" smtClean="0"/>
              <a:t>(NGN28.3 </a:t>
            </a:r>
            <a:r>
              <a:rPr lang="en-US" sz="2800" dirty="0"/>
              <a:t>billion</a:t>
            </a:r>
            <a:r>
              <a:rPr lang="en-US" sz="2800" dirty="0" smtClean="0"/>
              <a:t>) and VAT (NGN12.5 billion)</a:t>
            </a: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NGN8.2 billion deficit Financing is coming </a:t>
            </a:r>
            <a:r>
              <a:rPr lang="en-US" sz="2800" dirty="0"/>
              <a:t>from D</a:t>
            </a:r>
            <a:r>
              <a:rPr lang="en-US" sz="2800" dirty="0" smtClean="0"/>
              <a:t>omestic &amp; External loans</a:t>
            </a:r>
            <a:r>
              <a:rPr lang="en-US" sz="2800" dirty="0"/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3695" y="209842"/>
            <a:ext cx="7313083" cy="6306867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 of Solid Minerals            2020 Citizen's Budget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EE83-401C-46D1-A33F-812BE15BF8E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01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4333876" cy="1371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REVENUE SOURCES</a:t>
            </a:r>
            <a:endParaRPr lang="en-US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4333876" cy="1828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 PERCENTAGE (%)</a:t>
            </a:r>
            <a:endParaRPr lang="en-US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6599" y="0"/>
            <a:ext cx="6258273" cy="5383369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 of Solid Minerals            2020 Citizen's Budget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EE83-401C-46D1-A33F-812BE15BF8E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79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484311" y="241301"/>
            <a:ext cx="10018713" cy="6223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Breakdown of Revenues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1353341" y="1277938"/>
            <a:ext cx="4607188" cy="576262"/>
          </a:xfrm>
        </p:spPr>
        <p:txBody>
          <a:bodyPr/>
          <a:lstStyle/>
          <a:p>
            <a:r>
              <a:rPr lang="en-US" dirty="0" smtClean="0"/>
              <a:t>IGR Components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6880486" y="1277938"/>
            <a:ext cx="4622537" cy="576262"/>
          </a:xfrm>
        </p:spPr>
        <p:txBody>
          <a:bodyPr/>
          <a:lstStyle/>
          <a:p>
            <a:r>
              <a:rPr lang="en-US" dirty="0" smtClean="0"/>
              <a:t>FAAC Components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7967" y="1854199"/>
            <a:ext cx="5214839" cy="466672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5711" y="1854199"/>
            <a:ext cx="5123656" cy="4108719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 of Solid Minerals            2020 Citizen's Budget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EE83-401C-46D1-A33F-812BE15BF8E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36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1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A931B75-6FDC-4E9B-BC6C-CEC84B584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1017431"/>
            <a:ext cx="10018713" cy="1420968"/>
          </a:xfrm>
          <a:noFill/>
          <a:ln>
            <a:solidFill>
              <a:srgbClr val="FFFFFF"/>
            </a:solidFill>
          </a:ln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Where does the money go?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7BF4782-B912-4A0C-B173-37676C58E4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9300" y="2152357"/>
            <a:ext cx="8890000" cy="278540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dirty="0">
                <a:solidFill>
                  <a:schemeClr val="bg1"/>
                </a:solidFill>
              </a:rPr>
              <a:t>Expenditure is how the government plans to spend, on behalf of the citizens, according to the resources it manages. Government expenditure has two main categories: 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Recurrent</a:t>
            </a:r>
            <a:r>
              <a:rPr lang="en-US" sz="2400" dirty="0">
                <a:solidFill>
                  <a:schemeClr val="bg1"/>
                </a:solidFill>
              </a:rPr>
              <a:t> and 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Capital Expenditure</a:t>
            </a:r>
            <a:r>
              <a:rPr lang="en-US" sz="24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Home of Solid Minerals            2020 Citizen's Budget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EE83-401C-46D1-A33F-812BE15BF8E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7165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5110" y="239638"/>
            <a:ext cx="10091938" cy="6048386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 of Solid Minerals            2020 Citizen's Budget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EE83-401C-46D1-A33F-812BE15BF8E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515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="" xmlns:a16="http://schemas.microsoft.com/office/drawing/2014/main" id="{9F65EAC8-1D62-4C8E-A77D-98BC310A69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9236" y="266192"/>
            <a:ext cx="9465564" cy="1188720"/>
          </a:xfrm>
          <a:noFill/>
          <a:ln>
            <a:solidFill>
              <a:srgbClr val="FFFFFF"/>
            </a:solidFill>
          </a:ln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Where does the money go?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679" y="1879028"/>
            <a:ext cx="9298546" cy="431571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2572279" y="6618854"/>
            <a:ext cx="7084177" cy="239146"/>
          </a:xfrm>
        </p:spPr>
        <p:txBody>
          <a:bodyPr/>
          <a:lstStyle/>
          <a:p>
            <a:r>
              <a:rPr lang="en-US" dirty="0" smtClean="0"/>
              <a:t>Home of Solid Minerals            2020 Citizen's Budget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EE83-401C-46D1-A33F-812BE15BF8E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79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1439</TotalTime>
  <Words>530</Words>
  <Application>Microsoft Office PowerPoint</Application>
  <PresentationFormat>Widescreen</PresentationFormat>
  <Paragraphs>119</Paragraphs>
  <Slides>21</Slides>
  <Notes>2</Notes>
  <HiddenSlides>1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Adobe Devanagari</vt:lpstr>
      <vt:lpstr>Angsana New</vt:lpstr>
      <vt:lpstr>Arial</vt:lpstr>
      <vt:lpstr>Arial Black</vt:lpstr>
      <vt:lpstr>Bauhaus 93</vt:lpstr>
      <vt:lpstr>Calibri</vt:lpstr>
      <vt:lpstr>Comic Sans MS</vt:lpstr>
      <vt:lpstr>Corbel</vt:lpstr>
      <vt:lpstr>Overlock</vt:lpstr>
      <vt:lpstr>Parallax</vt:lpstr>
      <vt:lpstr>NASARAWA STATE GOVERNMENT OF NIGERIA</vt:lpstr>
      <vt:lpstr>2020 budget SIZE</vt:lpstr>
      <vt:lpstr>Where will the money come from?</vt:lpstr>
      <vt:lpstr>Where will the money come from?</vt:lpstr>
      <vt:lpstr>REVENUE SOURCES</vt:lpstr>
      <vt:lpstr>Breakdown of Revenues</vt:lpstr>
      <vt:lpstr>Where does the money go?</vt:lpstr>
      <vt:lpstr>PowerPoint Presentation</vt:lpstr>
      <vt:lpstr>Where does the money go?</vt:lpstr>
      <vt:lpstr>General Fiscal Framework</vt:lpstr>
      <vt:lpstr>Allocations by Sub-Sectors</vt:lpstr>
      <vt:lpstr>Top capital projects</vt:lpstr>
      <vt:lpstr>KEY ALLOCATIONS</vt:lpstr>
      <vt:lpstr>PowerPoint Presentation</vt:lpstr>
      <vt:lpstr>PowerPoint Presentation</vt:lpstr>
      <vt:lpstr>Appendix A Loans &amp; Borrowing to Finance Deficit</vt:lpstr>
      <vt:lpstr>Appendix B Revenue Sources</vt:lpstr>
      <vt:lpstr>Appendix C Summary of Expenditure</vt:lpstr>
      <vt:lpstr>Appendix D Sectoral Allocations</vt:lpstr>
      <vt:lpstr>Appendix E Top Capital Projects</vt:lpstr>
      <vt:lpstr>For INQUIRY contact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Example: Citizens budget document</dc:title>
  <dc:creator>Kristina M Aquino</dc:creator>
  <cp:lastModifiedBy>HP</cp:lastModifiedBy>
  <cp:revision>69</cp:revision>
  <cp:lastPrinted>2019-04-09T08:59:13Z</cp:lastPrinted>
  <dcterms:created xsi:type="dcterms:W3CDTF">2019-03-26T07:16:29Z</dcterms:created>
  <dcterms:modified xsi:type="dcterms:W3CDTF">2020-04-28T07:10:46Z</dcterms:modified>
</cp:coreProperties>
</file>